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67" r:id="rId3"/>
    <p:sldId id="270" r:id="rId4"/>
    <p:sldId id="260" r:id="rId5"/>
    <p:sldId id="261" r:id="rId6"/>
    <p:sldId id="262" r:id="rId7"/>
    <p:sldId id="263" r:id="rId8"/>
    <p:sldId id="264" r:id="rId9"/>
    <p:sldId id="265" r:id="rId10"/>
    <p:sldId id="268" r:id="rId11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6" d="100"/>
          <a:sy n="176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9D948-9901-4D91-BFE8-BCC281A8396D}" type="datetimeFigureOut">
              <a:rPr lang="de-CH" smtClean="0"/>
              <a:t>28.06.13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DBD32-AF40-488F-A6FC-38D6D0A315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745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A14E-394B-429F-B729-CE52412227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781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fld id="{6101A14E-394B-429F-B729-CE52412227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0294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A14E-394B-429F-B729-CE52412227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34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A14E-394B-429F-B729-CE52412227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715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22096" y="6448251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A14E-394B-429F-B729-CE52412227D8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49280"/>
            <a:ext cx="490871" cy="836712"/>
          </a:xfrm>
          <a:prstGeom prst="rect">
            <a:avLst/>
          </a:prstGeom>
        </p:spPr>
      </p:pic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2545432" y="6520259"/>
            <a:ext cx="4762872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200" dirty="0" smtClean="0"/>
              <a:t>8. Juni 2013: Controller</a:t>
            </a:r>
            <a:r>
              <a:rPr lang="de-CH" sz="1200" baseline="0" dirty="0" smtClean="0"/>
              <a:t> Leitbild</a:t>
            </a:r>
            <a:endParaRPr lang="de-CH" sz="1200" dirty="0"/>
          </a:p>
        </p:txBody>
      </p:sp>
    </p:spTree>
    <p:extLst>
      <p:ext uri="{BB962C8B-B14F-4D97-AF65-F5344CB8AC3E}">
        <p14:creationId xmlns:p14="http://schemas.microsoft.com/office/powerpoint/2010/main" val="375415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A14E-394B-429F-B729-CE52412227D8}" type="slidenum">
              <a:rPr lang="de-CH" smtClean="0"/>
              <a:t>1</a:t>
            </a:fld>
            <a:endParaRPr lang="de-CH"/>
          </a:p>
        </p:txBody>
      </p:sp>
      <p:sp>
        <p:nvSpPr>
          <p:cNvPr id="3" name="Textfeld 2"/>
          <p:cNvSpPr txBox="1"/>
          <p:nvPr/>
        </p:nvSpPr>
        <p:spPr>
          <a:xfrm>
            <a:off x="2356642" y="1988840"/>
            <a:ext cx="44179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4400" b="1" dirty="0" smtClean="0"/>
              <a:t>Controller Leitbild </a:t>
            </a:r>
          </a:p>
          <a:p>
            <a:pPr algn="ctr"/>
            <a:r>
              <a:rPr lang="de-CH" sz="4400" b="1" dirty="0" smtClean="0"/>
              <a:t>2002 </a:t>
            </a:r>
            <a:r>
              <a:rPr lang="de-CH" sz="4400" b="1" dirty="0" smtClean="0">
                <a:sym typeface="Wingdings" pitchFamily="2" charset="2"/>
              </a:rPr>
              <a:t> 2013</a:t>
            </a:r>
            <a:endParaRPr lang="de-CH" sz="4400" b="1" dirty="0"/>
          </a:p>
        </p:txBody>
      </p:sp>
    </p:spTree>
    <p:extLst>
      <p:ext uri="{BB962C8B-B14F-4D97-AF65-F5344CB8AC3E}">
        <p14:creationId xmlns:p14="http://schemas.microsoft.com/office/powerpoint/2010/main" val="364727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9512" y="116632"/>
            <a:ext cx="4320480" cy="6355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Controller </a:t>
            </a:r>
            <a:r>
              <a:rPr lang="en-GB" sz="1600" b="1" dirty="0" err="1" smtClean="0"/>
              <a:t>Leitbild</a:t>
            </a:r>
            <a:r>
              <a:rPr lang="en-GB" sz="1600" b="1" dirty="0" smtClean="0"/>
              <a:t>, Version 14.9.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2002</a:t>
            </a:r>
          </a:p>
          <a:p>
            <a:endParaRPr lang="en-GB" sz="900" b="1" dirty="0" smtClean="0"/>
          </a:p>
          <a:p>
            <a:r>
              <a:rPr lang="de-AT" sz="1600" b="1" dirty="0"/>
              <a:t>Controller gestalten und begleiten den Management-Prozess der Zielfindung, Planung und Steuerung und tragen damit Mitverantwortung für die Zielerreichung.</a:t>
            </a:r>
          </a:p>
          <a:p>
            <a:endParaRPr lang="de-AT" sz="1600" dirty="0"/>
          </a:p>
          <a:p>
            <a:r>
              <a:rPr lang="de-AT" sz="1600" dirty="0"/>
              <a:t>Das heißt:</a:t>
            </a:r>
          </a:p>
          <a:p>
            <a:pPr marL="180975" lvl="1" indent="-180975">
              <a:buFont typeface="Arial"/>
              <a:buChar char="•"/>
            </a:pPr>
            <a:r>
              <a:rPr lang="de-AT" sz="1600" dirty="0"/>
              <a:t>Controller sorgen für Strategie-, Ergebnis-, Finanz-, Prozesstransparenz und tragen somit zu höherer Wirtschaftlichkeit bei.</a:t>
            </a:r>
          </a:p>
          <a:p>
            <a:pPr marL="180975" lvl="1" indent="-180975">
              <a:buFont typeface="Arial"/>
              <a:buChar char="•"/>
            </a:pPr>
            <a:r>
              <a:rPr lang="de-AT" sz="1600" dirty="0"/>
              <a:t>Controller koordinieren Teilziele und Teilpläne ganzheitlich und organisieren unternehmensübergreifend das zukunftsorientierte Berichtswesen.</a:t>
            </a:r>
          </a:p>
          <a:p>
            <a:pPr marL="180975" lvl="1" indent="-180975">
              <a:buFont typeface="Arial"/>
              <a:buChar char="•"/>
            </a:pPr>
            <a:r>
              <a:rPr lang="de-AT" sz="1600" dirty="0"/>
              <a:t>Controller moderieren und gestalten den Management-Prozess der Zielfindung, der Planung und der Steuerung so, dass jeder Entscheidungsträger zielorientiert handeln kann.</a:t>
            </a:r>
          </a:p>
          <a:p>
            <a:pPr marL="180975" lvl="1" indent="-180975">
              <a:buFont typeface="Arial"/>
              <a:buChar char="•"/>
            </a:pPr>
            <a:r>
              <a:rPr lang="de-AT" sz="1600" dirty="0"/>
              <a:t>Controller leisten den dazu erforderlichen Service der betriebswirtschaftlichen Daten- und Informationsversorgung.</a:t>
            </a:r>
          </a:p>
          <a:p>
            <a:pPr marL="180975" lvl="1" indent="-180975">
              <a:buFont typeface="Arial"/>
              <a:buChar char="•"/>
            </a:pPr>
            <a:r>
              <a:rPr lang="de-AT" sz="1600" dirty="0"/>
              <a:t>Controller gestalten und pflegen die </a:t>
            </a:r>
            <a:r>
              <a:rPr lang="de-AT" sz="1600" dirty="0" err="1"/>
              <a:t>Controllingsysteme</a:t>
            </a:r>
            <a:r>
              <a:rPr lang="de-AT" sz="1600" dirty="0"/>
              <a:t>.</a:t>
            </a:r>
          </a:p>
        </p:txBody>
      </p:sp>
      <p:sp>
        <p:nvSpPr>
          <p:cNvPr id="3" name="Rechteck 2"/>
          <p:cNvSpPr/>
          <p:nvPr/>
        </p:nvSpPr>
        <p:spPr>
          <a:xfrm>
            <a:off x="4499992" y="116632"/>
            <a:ext cx="4644008" cy="5847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Controller </a:t>
            </a:r>
            <a:r>
              <a:rPr lang="en-GB" b="1" dirty="0" err="1"/>
              <a:t>Leitbild</a:t>
            </a:r>
            <a:r>
              <a:rPr lang="en-GB" b="1" dirty="0"/>
              <a:t>, Version </a:t>
            </a:r>
            <a:r>
              <a:rPr lang="de-DE" b="1" dirty="0" smtClean="0"/>
              <a:t>, 8.6.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endParaRPr lang="de-CH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1000" b="1" dirty="0"/>
              <a:t> </a:t>
            </a:r>
            <a:endParaRPr lang="de-CH" sz="1000" dirty="0"/>
          </a:p>
          <a:p>
            <a:r>
              <a:rPr lang="de-DE" sz="1600" dirty="0"/>
              <a:t>Controller leisten als Partner des Managements einen wesentlichen Beitrag zum nachhaltigen Erfolg der Organisation. </a:t>
            </a:r>
          </a:p>
          <a:p>
            <a:endParaRPr lang="de-DE" sz="1600" dirty="0"/>
          </a:p>
          <a:p>
            <a:r>
              <a:rPr lang="de-CH" sz="1600" dirty="0"/>
              <a:t>Controller …</a:t>
            </a:r>
          </a:p>
          <a:p>
            <a:endParaRPr lang="de-DE" sz="16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DE" sz="1600" dirty="0"/>
              <a:t>gestalten und begleiten den Management-Prozess der Zielfindung, </a:t>
            </a:r>
            <a:br>
              <a:rPr lang="de-DE" sz="1600" dirty="0"/>
            </a:br>
            <a:r>
              <a:rPr lang="de-DE" sz="1600" dirty="0"/>
              <a:t>Planung und Steuerung, sodass jeder Entscheidungsträger zielorientiert handelt.</a:t>
            </a:r>
            <a:endParaRPr lang="de-CH" sz="16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de-DE" sz="1600" dirty="0"/>
              <a:t>sorgen für die bewusste Beschäftigung mit der Zukunft und ermöglichen dadurch, Chancen wahrzunehmen und mit Risiken umzugehen</a:t>
            </a:r>
            <a:r>
              <a:rPr lang="de-DE" sz="1600" i="1" dirty="0"/>
              <a:t>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DE" sz="1600" dirty="0"/>
              <a:t>integrieren die Ziele und Pläne aller Beteiligten zu einem abgestimmten Ganzen.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DE" sz="1600" dirty="0"/>
              <a:t>entwickeln und pflegen die Controlling-Systeme. Sie sichern die Datenqualität und sorgen für entscheidungsrelevante Informationen.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DE" sz="1600" dirty="0"/>
              <a:t>sind als betriebswirtschaftliches Gewissen dem Wohl der Organisation als Ganzes verpflichtet.  </a:t>
            </a:r>
            <a:endParaRPr lang="de-CH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A14E-394B-429F-B729-CE52412227D8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9657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79512" y="260648"/>
            <a:ext cx="8784976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Controller-</a:t>
            </a:r>
            <a:r>
              <a:rPr lang="en-GB" b="1" dirty="0" err="1" smtClean="0"/>
              <a:t>Leitbild</a:t>
            </a:r>
            <a:r>
              <a:rPr lang="en-GB" b="1" dirty="0" smtClean="0"/>
              <a:t> Alt, Version </a:t>
            </a:r>
            <a:r>
              <a:rPr lang="en-GB" b="1" dirty="0" err="1" smtClean="0"/>
              <a:t>vom</a:t>
            </a:r>
            <a:r>
              <a:rPr lang="en-GB" b="1" dirty="0" smtClean="0"/>
              <a:t> 14.9.2002, Parma</a:t>
            </a:r>
          </a:p>
          <a:p>
            <a:endParaRPr lang="en-GB" b="1" dirty="0" smtClean="0"/>
          </a:p>
          <a:p>
            <a:r>
              <a:rPr lang="de-AT" dirty="0"/>
              <a:t>Controller gestalten und begleiten den Management-Prozess der Zielfindung, Planung und Steuerung und tragen damit Mitverantwortung für die Zielerreichung</a:t>
            </a:r>
            <a:r>
              <a:rPr lang="de-AT" dirty="0" smtClean="0"/>
              <a:t>.</a:t>
            </a:r>
          </a:p>
          <a:p>
            <a:endParaRPr lang="de-AT" dirty="0"/>
          </a:p>
          <a:p>
            <a:r>
              <a:rPr lang="de-AT" dirty="0"/>
              <a:t>Das heißt:</a:t>
            </a:r>
          </a:p>
          <a:p>
            <a:pPr marL="742950" lvl="1" indent="-285750">
              <a:buFont typeface="Arial"/>
              <a:buChar char="•"/>
            </a:pPr>
            <a:r>
              <a:rPr lang="de-AT" dirty="0"/>
              <a:t>Controller sorgen für Strategie-, Ergebnis-, Finanz-, Prozesstransparenz und tragen somit zu höherer Wirtschaftlichkeit bei.</a:t>
            </a:r>
          </a:p>
          <a:p>
            <a:pPr marL="742950" lvl="1" indent="-285750">
              <a:buFont typeface="Arial"/>
              <a:buChar char="•"/>
            </a:pPr>
            <a:r>
              <a:rPr lang="de-AT" dirty="0"/>
              <a:t>Controller koordinieren Teilziele und Teilpläne ganzheitlich und organisieren unternehmensübergreifend das zukunftsorientierte Berichtswesen.</a:t>
            </a:r>
          </a:p>
          <a:p>
            <a:pPr marL="742950" lvl="1" indent="-285750">
              <a:buFont typeface="Arial"/>
              <a:buChar char="•"/>
            </a:pPr>
            <a:r>
              <a:rPr lang="de-AT" dirty="0"/>
              <a:t>Controller moderieren und gestalten den Management-Prozess der Zielfindung, der Planung und der Steuerung so, dass jeder Entscheidungsträger zielorientiert handeln kann.</a:t>
            </a:r>
          </a:p>
          <a:p>
            <a:pPr marL="742950" lvl="1" indent="-285750">
              <a:buFont typeface="Arial"/>
              <a:buChar char="•"/>
            </a:pPr>
            <a:r>
              <a:rPr lang="de-AT" dirty="0"/>
              <a:t>Controller leisten den dazu erforderlichen Service der betriebswirtschaftlichen Daten- und Informationsversorgung.</a:t>
            </a:r>
          </a:p>
          <a:p>
            <a:pPr marL="742950" lvl="1" indent="-285750">
              <a:buFont typeface="Arial"/>
              <a:buChar char="•"/>
            </a:pPr>
            <a:r>
              <a:rPr lang="de-AT" dirty="0"/>
              <a:t>Controller gestalten und pflegen die </a:t>
            </a:r>
            <a:r>
              <a:rPr lang="de-AT" dirty="0" err="1"/>
              <a:t>Controllingsysteme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A14E-394B-429F-B729-CE52412227D8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774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5532" y="188640"/>
            <a:ext cx="8928992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Controller – Leitbild Neu, Version vom 8.6.2013, Bukarest</a:t>
            </a:r>
            <a:endParaRPr lang="de-CH" dirty="0"/>
          </a:p>
          <a:p>
            <a:r>
              <a:rPr lang="de-DE" b="1" dirty="0"/>
              <a:t> </a:t>
            </a:r>
            <a:endParaRPr lang="de-CH" dirty="0"/>
          </a:p>
          <a:p>
            <a:r>
              <a:rPr lang="de-DE" dirty="0"/>
              <a:t>Controller </a:t>
            </a:r>
            <a:r>
              <a:rPr lang="de-DE" dirty="0" smtClean="0"/>
              <a:t>leisten </a:t>
            </a:r>
            <a:r>
              <a:rPr lang="de-DE" dirty="0"/>
              <a:t>als Partner des Managements </a:t>
            </a:r>
            <a:r>
              <a:rPr lang="de-DE" dirty="0" smtClean="0"/>
              <a:t>einen wesentlichen Beitrag zum nachhaltigen Erfolg </a:t>
            </a:r>
            <a:r>
              <a:rPr lang="de-DE" dirty="0"/>
              <a:t>d</a:t>
            </a:r>
            <a:r>
              <a:rPr lang="de-DE" dirty="0" smtClean="0"/>
              <a:t>er Organisation. </a:t>
            </a:r>
          </a:p>
          <a:p>
            <a:endParaRPr lang="de-DE" dirty="0" smtClean="0"/>
          </a:p>
          <a:p>
            <a:r>
              <a:rPr lang="de-CH" dirty="0" smtClean="0"/>
              <a:t>Controller …</a:t>
            </a:r>
            <a:endParaRPr lang="de-CH" dirty="0"/>
          </a:p>
          <a:p>
            <a:endParaRPr lang="de-DE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/>
              <a:t>gestalten und begleiten den </a:t>
            </a:r>
            <a:r>
              <a:rPr lang="de-DE" dirty="0"/>
              <a:t>Management-Prozess der Zielfindung, </a:t>
            </a:r>
            <a:br>
              <a:rPr lang="de-DE" dirty="0"/>
            </a:br>
            <a:r>
              <a:rPr lang="de-DE" dirty="0"/>
              <a:t>Planung und </a:t>
            </a:r>
            <a:r>
              <a:rPr lang="de-DE" dirty="0" smtClean="0"/>
              <a:t>Steuerung, sodass jeder Entscheidungsträger zielorientiert handelt.</a:t>
            </a:r>
            <a:endParaRPr lang="de-CH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/>
              <a:t>sorgen für die bewusste Beschäftigung mit der Zukunft und ermöglichen dadurch, Chancen wahrzunehmen und mit Risiken umzugehen</a:t>
            </a:r>
            <a:r>
              <a:rPr lang="de-DE" i="1" dirty="0" smtClean="0"/>
              <a:t>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/>
              <a:t>integrieren die Ziele und Pläne aller Beteiligten zu einem abgestimmten Ganzen.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/>
              <a:t>entwickeln </a:t>
            </a:r>
            <a:r>
              <a:rPr lang="de-DE" dirty="0"/>
              <a:t>und pflegen die </a:t>
            </a:r>
            <a:r>
              <a:rPr lang="de-DE" dirty="0" smtClean="0"/>
              <a:t>Controlling-Systeme. Sie sichern die Datenqualität und sorgen für entscheidungsrelevante Informationen.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DE" dirty="0" smtClean="0"/>
              <a:t>sind als betriebswirtschaftliches Gewissen dem Wohl der Organisation als Ganzes verpflichtet. </a:t>
            </a:r>
            <a:r>
              <a:rPr lang="de-DE" dirty="0"/>
              <a:t> </a:t>
            </a:r>
            <a:endParaRPr lang="de-CH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A14E-394B-429F-B729-CE52412227D8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284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5532" y="2564904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dirty="0"/>
          </a:p>
          <a:p>
            <a:r>
              <a:rPr lang="de-DE" sz="2400" b="1" dirty="0"/>
              <a:t>Controller leisten als </a:t>
            </a:r>
            <a:r>
              <a:rPr lang="de-DE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 des Managements </a:t>
            </a:r>
            <a:r>
              <a:rPr lang="de-DE" sz="2400" b="1" dirty="0"/>
              <a:t>einen </a:t>
            </a:r>
            <a:r>
              <a:rPr lang="de-DE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wesentlichen Beitrag</a:t>
            </a:r>
            <a:r>
              <a:rPr lang="de-DE" sz="2400" b="1" dirty="0"/>
              <a:t> zum </a:t>
            </a:r>
            <a:r>
              <a:rPr lang="de-DE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nachhaltigen Erfolg </a:t>
            </a:r>
            <a:r>
              <a:rPr lang="de-DE" sz="2400" b="1" dirty="0"/>
              <a:t>der </a:t>
            </a:r>
            <a:r>
              <a:rPr lang="de-DE" sz="2400" b="1" dirty="0">
                <a:solidFill>
                  <a:srgbClr val="FFC000"/>
                </a:solidFill>
              </a:rPr>
              <a:t>Organisation</a:t>
            </a:r>
            <a:r>
              <a:rPr lang="de-DE" sz="2400" b="1" dirty="0"/>
              <a:t>. </a:t>
            </a:r>
            <a:endParaRPr lang="de-DE" b="1" dirty="0" smtClean="0"/>
          </a:p>
          <a:p>
            <a:r>
              <a:rPr lang="de-DE" dirty="0"/>
              <a:t> </a:t>
            </a:r>
            <a:endParaRPr lang="de-DE" dirty="0" smtClean="0"/>
          </a:p>
        </p:txBody>
      </p:sp>
      <p:sp>
        <p:nvSpPr>
          <p:cNvPr id="2" name="Abgerundete rechteckige Legende 1"/>
          <p:cNvSpPr/>
          <p:nvPr/>
        </p:nvSpPr>
        <p:spPr>
          <a:xfrm>
            <a:off x="251520" y="764704"/>
            <a:ext cx="3744416" cy="1152128"/>
          </a:xfrm>
          <a:prstGeom prst="wedgeRoundRectCallout">
            <a:avLst>
              <a:gd name="adj1" fmla="val 42175"/>
              <a:gd name="adj2" fmla="val 14196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chemeClr val="tx1"/>
                </a:solidFill>
              </a:rPr>
              <a:t>Wir unterstützen Manager mit Informationen und hinterfragen deren Ziele, Pläne, und Ergebnisse auf Augenhöhe.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4572000" y="764704"/>
            <a:ext cx="4248472" cy="1368152"/>
          </a:xfrm>
          <a:prstGeom prst="wedgeRoundRectCallout">
            <a:avLst>
              <a:gd name="adj1" fmla="val 24803"/>
              <a:gd name="adj2" fmla="val 10810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chemeClr val="tx1"/>
                </a:solidFill>
              </a:rPr>
              <a:t>Wir unterstützen Manager umfassend. Wir sind weder Zahlenknechte noch Ja-Sager. Vielmehr sind wir Sparringpartner und tragen Mitverantwortung für den Erfolg des Unternehmens. 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251520" y="4293096"/>
            <a:ext cx="3816424" cy="1082274"/>
          </a:xfrm>
          <a:prstGeom prst="wedgeRoundRectCallout">
            <a:avLst>
              <a:gd name="adj1" fmla="val 19406"/>
              <a:gd name="adj2" fmla="val -107546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chemeClr val="tx1"/>
                </a:solidFill>
              </a:rPr>
              <a:t>Ziel des Controllings ist die lang-</a:t>
            </a:r>
            <a:r>
              <a:rPr lang="de-CH" dirty="0" err="1" smtClean="0">
                <a:solidFill>
                  <a:schemeClr val="tx1"/>
                </a:solidFill>
              </a:rPr>
              <a:t>fristige</a:t>
            </a:r>
            <a:r>
              <a:rPr lang="de-CH" dirty="0" smtClean="0">
                <a:solidFill>
                  <a:schemeClr val="tx1"/>
                </a:solidFill>
              </a:rPr>
              <a:t> Wertsteigerung und nicht die kurzfristige Gewinnmaximierung. 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8" name="Abgerundete rechteckige Legende 7"/>
          <p:cNvSpPr/>
          <p:nvPr/>
        </p:nvSpPr>
        <p:spPr>
          <a:xfrm>
            <a:off x="4860032" y="4509120"/>
            <a:ext cx="3600400" cy="864096"/>
          </a:xfrm>
          <a:prstGeom prst="wedgeRoundRectCallout">
            <a:avLst>
              <a:gd name="adj1" fmla="val -27484"/>
              <a:gd name="adj2" fmla="val -15253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Controlling </a:t>
            </a:r>
            <a:r>
              <a:rPr lang="de-DE" dirty="0" smtClean="0">
                <a:solidFill>
                  <a:schemeClr val="tx1"/>
                </a:solidFill>
              </a:rPr>
              <a:t>ist nicht nur für gewinn-orientierte Unternehmen wichtig, sondern gleichermaßen für NPOs.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A14E-394B-429F-B729-CE52412227D8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297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 rechteckige Legende 4"/>
          <p:cNvSpPr/>
          <p:nvPr/>
        </p:nvSpPr>
        <p:spPr>
          <a:xfrm>
            <a:off x="4572000" y="1052736"/>
            <a:ext cx="4464496" cy="1584176"/>
          </a:xfrm>
          <a:prstGeom prst="wedgeRoundRectCallout">
            <a:avLst>
              <a:gd name="adj1" fmla="val 17030"/>
              <a:gd name="adj2" fmla="val 9964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r>
              <a:rPr lang="de-CH" dirty="0" smtClean="0">
                <a:solidFill>
                  <a:schemeClr val="tx1"/>
                </a:solidFill>
              </a:rPr>
              <a:t>Die Führungskräfte bestimmen die Ziele. Sie wählen Zielinhalte und Zielhöhen aus und bestimmen konkrete Zielwerte. Controller gestalten die Instrumente zur Planung, Messung und Steuerung der Ziele.  </a:t>
            </a:r>
          </a:p>
          <a:p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4551" y="2243403"/>
            <a:ext cx="892899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b="1" dirty="0" smtClean="0"/>
          </a:p>
          <a:p>
            <a:r>
              <a:rPr lang="de-CH" sz="2400" b="1" dirty="0" smtClean="0"/>
              <a:t>Controller …</a:t>
            </a:r>
            <a:endParaRPr lang="de-CH" sz="2400" b="1" dirty="0"/>
          </a:p>
          <a:p>
            <a:endParaRPr lang="de-DE" sz="2400" b="1" dirty="0" smtClean="0"/>
          </a:p>
          <a:p>
            <a:pPr>
              <a:spcAft>
                <a:spcPts val="600"/>
              </a:spcAft>
            </a:pPr>
            <a:r>
              <a:rPr lang="de-DE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gestalten und begleiten den Management-Prozess </a:t>
            </a:r>
            <a:r>
              <a:rPr lang="de-DE" sz="2400" dirty="0"/>
              <a:t>der </a:t>
            </a:r>
            <a:r>
              <a:rPr lang="de-DE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Zielfindung</a:t>
            </a:r>
            <a:r>
              <a:rPr lang="de-DE" sz="2400" dirty="0"/>
              <a:t>, </a:t>
            </a:r>
            <a:br>
              <a:rPr lang="de-DE" sz="2400" dirty="0"/>
            </a:br>
            <a:r>
              <a:rPr lang="de-DE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Planung und Steuerung</a:t>
            </a:r>
            <a:r>
              <a:rPr lang="de-DE" sz="2400" dirty="0"/>
              <a:t>, sodass jeder Entscheidungsträger </a:t>
            </a:r>
            <a:r>
              <a:rPr lang="de-DE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zielorientiert</a:t>
            </a:r>
            <a:r>
              <a:rPr lang="de-DE" sz="2400" dirty="0"/>
              <a:t> handelt</a:t>
            </a:r>
            <a:r>
              <a:rPr lang="de-DE" sz="2400" dirty="0" smtClean="0"/>
              <a:t>.</a:t>
            </a:r>
            <a:endParaRPr lang="de-CH" sz="2400" dirty="0"/>
          </a:p>
        </p:txBody>
      </p:sp>
      <p:sp>
        <p:nvSpPr>
          <p:cNvPr id="3" name="Abgerundete rechteckige Legende 2"/>
          <p:cNvSpPr/>
          <p:nvPr/>
        </p:nvSpPr>
        <p:spPr>
          <a:xfrm>
            <a:off x="251520" y="1052736"/>
            <a:ext cx="4032448" cy="1440160"/>
          </a:xfrm>
          <a:prstGeom prst="wedgeRoundRectCallout">
            <a:avLst>
              <a:gd name="adj1" fmla="val 7881"/>
              <a:gd name="adj2" fmla="val 110930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chemeClr val="bg1"/>
                </a:solidFill>
              </a:rPr>
              <a:t>Controller sind für die Gestaltung </a:t>
            </a:r>
            <a:r>
              <a:rPr lang="de-AT" dirty="0" smtClean="0">
                <a:solidFill>
                  <a:schemeClr val="bg1"/>
                </a:solidFill>
              </a:rPr>
              <a:t>des Prozesses der Unternehmensplanung und -steuerung verantwortlich</a:t>
            </a:r>
            <a:r>
              <a:rPr lang="de-CH" dirty="0" smtClean="0">
                <a:solidFill>
                  <a:schemeClr val="bg1"/>
                </a:solidFill>
              </a:rPr>
              <a:t>. Diese müssen ganzheitlich konzipiert sein und angewendet werden.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1187624" y="4653136"/>
            <a:ext cx="3655384" cy="1131498"/>
          </a:xfrm>
          <a:prstGeom prst="wedgeRoundRectCallout">
            <a:avLst>
              <a:gd name="adj1" fmla="val -41511"/>
              <a:gd name="adj2" fmla="val -75569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chemeClr val="tx1"/>
                </a:solidFill>
              </a:rPr>
              <a:t>Ziele sind eine Grundvorrausetzung guten Controllings. Ziele drücken messbare zukünftige Resultate aus. 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A14E-394B-429F-B729-CE52412227D8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297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01242" y="2852936"/>
            <a:ext cx="8928992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de-DE" sz="2400" dirty="0"/>
              <a:t>sorgen für die </a:t>
            </a:r>
            <a:r>
              <a:rPr lang="de-DE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bewusste Beschäftigung mit der Zukunft </a:t>
            </a:r>
            <a:r>
              <a:rPr lang="de-DE" sz="2400" dirty="0"/>
              <a:t>und ermöglichen dadurch, </a:t>
            </a:r>
            <a:r>
              <a:rPr lang="de-DE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Chancen wahrzunehmen </a:t>
            </a:r>
            <a:r>
              <a:rPr lang="de-DE" sz="2400" dirty="0"/>
              <a:t>und mit </a:t>
            </a:r>
            <a:r>
              <a:rPr lang="de-DE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Risiken </a:t>
            </a:r>
            <a:r>
              <a:rPr lang="de-DE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umzugehen</a:t>
            </a:r>
            <a:r>
              <a:rPr lang="de-DE" sz="2400" dirty="0" smtClean="0"/>
              <a:t>.</a:t>
            </a:r>
          </a:p>
        </p:txBody>
      </p:sp>
      <p:sp>
        <p:nvSpPr>
          <p:cNvPr id="3" name="Abgerundete rechteckige Legende 2"/>
          <p:cNvSpPr/>
          <p:nvPr/>
        </p:nvSpPr>
        <p:spPr>
          <a:xfrm>
            <a:off x="117499" y="764704"/>
            <a:ext cx="4094461" cy="1440160"/>
          </a:xfrm>
          <a:prstGeom prst="wedgeRoundRectCallout">
            <a:avLst>
              <a:gd name="adj1" fmla="val 9867"/>
              <a:gd name="adj2" fmla="val 109341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rgbClr val="FFFFFF"/>
                </a:solidFill>
              </a:rPr>
              <a:t>Wir können nur für die Zukunft entscheiden. Strategische </a:t>
            </a:r>
            <a:r>
              <a:rPr lang="de-CH" dirty="0">
                <a:solidFill>
                  <a:srgbClr val="FFFFFF"/>
                </a:solidFill>
              </a:rPr>
              <a:t>Planung und </a:t>
            </a:r>
            <a:r>
              <a:rPr lang="de-CH" dirty="0" smtClean="0">
                <a:solidFill>
                  <a:srgbClr val="FFFFFF"/>
                </a:solidFill>
              </a:rPr>
              <a:t>Forecasts helfen, Entscheidungen zeitgerecht zu treffen und auf die Zukunft vorbereitet zu sein.</a:t>
            </a:r>
            <a:endParaRPr lang="de-CH" dirty="0">
              <a:solidFill>
                <a:srgbClr val="FFFFFF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251520" y="4293096"/>
            <a:ext cx="3528392" cy="1152128"/>
          </a:xfrm>
          <a:prstGeom prst="wedgeRoundRectCallout">
            <a:avLst>
              <a:gd name="adj1" fmla="val 36090"/>
              <a:gd name="adj2" fmla="val -121908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chemeClr val="tx1"/>
                </a:solidFill>
              </a:rPr>
              <a:t>Controller sind permanent auf der Suche nach neuen Chancen und bewerten diese aus betriebswirt-</a:t>
            </a:r>
            <a:r>
              <a:rPr lang="de-CH" dirty="0" err="1" smtClean="0">
                <a:solidFill>
                  <a:schemeClr val="tx1"/>
                </a:solidFill>
              </a:rPr>
              <a:t>schaftlicher</a:t>
            </a:r>
            <a:r>
              <a:rPr lang="de-CH" dirty="0" smtClean="0">
                <a:solidFill>
                  <a:schemeClr val="tx1"/>
                </a:solidFill>
              </a:rPr>
              <a:t> Sicht.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5580112" y="4293096"/>
            <a:ext cx="3168352" cy="864096"/>
          </a:xfrm>
          <a:prstGeom prst="wedgeRoundRectCallout">
            <a:avLst>
              <a:gd name="adj1" fmla="val 17049"/>
              <a:gd name="adj2" fmla="val -123453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>
                <a:solidFill>
                  <a:schemeClr val="tx1"/>
                </a:solidFill>
              </a:rPr>
              <a:t>Manager steuern </a:t>
            </a:r>
            <a:r>
              <a:rPr lang="de-CH" dirty="0" smtClean="0">
                <a:solidFill>
                  <a:schemeClr val="tx1"/>
                </a:solidFill>
              </a:rPr>
              <a:t>die Risiken</a:t>
            </a:r>
            <a:r>
              <a:rPr lang="de-CH" dirty="0">
                <a:solidFill>
                  <a:schemeClr val="tx1"/>
                </a:solidFill>
              </a:rPr>
              <a:t>, </a:t>
            </a:r>
          </a:p>
          <a:p>
            <a:r>
              <a:rPr lang="de-CH" dirty="0">
                <a:solidFill>
                  <a:schemeClr val="tx1"/>
                </a:solidFill>
              </a:rPr>
              <a:t>Controllers identifizieren und quantifizieren diese.</a:t>
            </a:r>
          </a:p>
        </p:txBody>
      </p:sp>
      <p:sp>
        <p:nvSpPr>
          <p:cNvPr id="10" name="Abgerundete rechteckige Legende 9"/>
          <p:cNvSpPr/>
          <p:nvPr/>
        </p:nvSpPr>
        <p:spPr>
          <a:xfrm>
            <a:off x="5004048" y="908720"/>
            <a:ext cx="3888432" cy="1437849"/>
          </a:xfrm>
          <a:prstGeom prst="wedgeRoundRectCallout">
            <a:avLst>
              <a:gd name="adj1" fmla="val -72357"/>
              <a:gd name="adj2" fmla="val -1050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chemeClr val="tx1"/>
                </a:solidFill>
              </a:rPr>
              <a:t>Manager erstellen den Forecast, Controller sichern dessen Qualität. 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Controller versorgen Führungskräfte mit Frühindikatoren für deren strategische Entscheidungen. 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A14E-394B-429F-B729-CE52412227D8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297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 rechteckige Legende 4"/>
          <p:cNvSpPr/>
          <p:nvPr/>
        </p:nvSpPr>
        <p:spPr>
          <a:xfrm>
            <a:off x="251520" y="764704"/>
            <a:ext cx="4417828" cy="1440160"/>
          </a:xfrm>
          <a:prstGeom prst="wedgeRoundRectCallout">
            <a:avLst>
              <a:gd name="adj1" fmla="val -35302"/>
              <a:gd name="adj2" fmla="val 10488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>
                <a:solidFill>
                  <a:srgbClr val="FFFFFF"/>
                </a:solidFill>
              </a:rPr>
              <a:t>Koordination und </a:t>
            </a:r>
            <a:r>
              <a:rPr lang="de-CH" dirty="0" smtClean="0">
                <a:solidFill>
                  <a:srgbClr val="FFFFFF"/>
                </a:solidFill>
              </a:rPr>
              <a:t>Konsolidierung aller Organisationeinheiten  (Personen, Abteilungen, Geschäftseinheiten, Divisionen, Produkte, Vertriebskanäle, etc.)</a:t>
            </a:r>
            <a:endParaRPr lang="de-CH" dirty="0">
              <a:solidFill>
                <a:srgbClr val="FFFFFF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15532" y="2924944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integrieren</a:t>
            </a:r>
            <a:r>
              <a:rPr lang="de-DE" sz="2400" dirty="0"/>
              <a:t> die Ziele und Pläne aller Beteiligten zu einem </a:t>
            </a:r>
            <a:r>
              <a:rPr lang="de-DE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abgestimmten Ganzen</a:t>
            </a:r>
            <a:r>
              <a:rPr lang="de-DE" sz="2400" dirty="0" smtClean="0"/>
              <a:t>. </a:t>
            </a:r>
          </a:p>
        </p:txBody>
      </p:sp>
      <p:sp>
        <p:nvSpPr>
          <p:cNvPr id="7" name="Abgerundete rechteckige Legende 6"/>
          <p:cNvSpPr/>
          <p:nvPr/>
        </p:nvSpPr>
        <p:spPr>
          <a:xfrm>
            <a:off x="5868144" y="692696"/>
            <a:ext cx="2160240" cy="1512168"/>
          </a:xfrm>
          <a:prstGeom prst="wedgeRoundRectCallout">
            <a:avLst>
              <a:gd name="adj1" fmla="val -112955"/>
              <a:gd name="adj2" fmla="val 405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dirty="0" smtClean="0">
                <a:solidFill>
                  <a:schemeClr val="tx1"/>
                </a:solidFill>
              </a:rPr>
              <a:t>Koordination und Konsolidierung der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</a:rPr>
              <a:t>Ziele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</a:rPr>
              <a:t>Pläne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</a:rPr>
              <a:t>Massnahmen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</a:rPr>
              <a:t>Ergebnisse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A14E-394B-429F-B729-CE52412227D8}" type="slidenum">
              <a:rPr lang="de-CH" smtClean="0"/>
              <a:t>7</a:t>
            </a:fld>
            <a:endParaRPr lang="de-CH"/>
          </a:p>
        </p:txBody>
      </p:sp>
      <p:sp>
        <p:nvSpPr>
          <p:cNvPr id="8" name="Abgerundete rechteckige Legende 7"/>
          <p:cNvSpPr/>
          <p:nvPr/>
        </p:nvSpPr>
        <p:spPr>
          <a:xfrm>
            <a:off x="251520" y="4149080"/>
            <a:ext cx="4032448" cy="1656184"/>
          </a:xfrm>
          <a:prstGeom prst="wedgeRoundRectCallout">
            <a:avLst>
              <a:gd name="adj1" fmla="val -27438"/>
              <a:gd name="adj2" fmla="val -79353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Ausrichtung und Abstimmung der Planungsaktivitäten auf allen Ebenen: </a:t>
            </a:r>
            <a:r>
              <a:rPr lang="de-DE" dirty="0" smtClean="0">
                <a:solidFill>
                  <a:schemeClr val="tx1"/>
                </a:solidFill>
              </a:rPr>
              <a:t>Von </a:t>
            </a:r>
            <a:r>
              <a:rPr lang="de-DE" dirty="0">
                <a:solidFill>
                  <a:schemeClr val="tx1"/>
                </a:solidFill>
              </a:rPr>
              <a:t>der strategischen Planung über die Mittelfrist- und Investitionsplanung bis zum </a:t>
            </a:r>
            <a:r>
              <a:rPr lang="de-DE" dirty="0" smtClean="0">
                <a:solidFill>
                  <a:schemeClr val="tx1"/>
                </a:solidFill>
              </a:rPr>
              <a:t>Jahresplan.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3" name="Abgerundete rechteckige Legende 2"/>
          <p:cNvSpPr/>
          <p:nvPr/>
        </p:nvSpPr>
        <p:spPr>
          <a:xfrm>
            <a:off x="5122027" y="4149080"/>
            <a:ext cx="3652474" cy="1368152"/>
          </a:xfrm>
          <a:prstGeom prst="wedgeRoundRectCallout">
            <a:avLst>
              <a:gd name="adj1" fmla="val -75362"/>
              <a:gd name="adj2" fmla="val -19923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chemeClr val="tx1"/>
                </a:solidFill>
              </a:rPr>
              <a:t>Ausgehend von strategischen Entscheiden </a:t>
            </a:r>
            <a:r>
              <a:rPr lang="de-CH" dirty="0">
                <a:solidFill>
                  <a:schemeClr val="tx1"/>
                </a:solidFill>
              </a:rPr>
              <a:t>auf </a:t>
            </a:r>
            <a:r>
              <a:rPr lang="de-CH" dirty="0" smtClean="0">
                <a:solidFill>
                  <a:schemeClr val="tx1"/>
                </a:solidFill>
              </a:rPr>
              <a:t>Unternehmens-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ebene </a:t>
            </a:r>
            <a:r>
              <a:rPr lang="de-CH" dirty="0">
                <a:solidFill>
                  <a:schemeClr val="tx1"/>
                </a:solidFill>
              </a:rPr>
              <a:t>bis </a:t>
            </a:r>
            <a:r>
              <a:rPr lang="de-CH" dirty="0" smtClean="0">
                <a:solidFill>
                  <a:schemeClr val="tx1"/>
                </a:solidFill>
              </a:rPr>
              <a:t>hin zu Erlösen </a:t>
            </a:r>
            <a:r>
              <a:rPr lang="de-CH" dirty="0" smtClean="0">
                <a:solidFill>
                  <a:schemeClr val="tx1"/>
                </a:solidFill>
              </a:rPr>
              <a:t>einzelner </a:t>
            </a:r>
            <a:r>
              <a:rPr lang="de-CH" dirty="0">
                <a:solidFill>
                  <a:schemeClr val="tx1"/>
                </a:solidFill>
              </a:rPr>
              <a:t>Produkte eines Vertriebskanals</a:t>
            </a:r>
          </a:p>
        </p:txBody>
      </p:sp>
    </p:spTree>
    <p:extLst>
      <p:ext uri="{BB962C8B-B14F-4D97-AF65-F5344CB8AC3E}">
        <p14:creationId xmlns:p14="http://schemas.microsoft.com/office/powerpoint/2010/main" val="263297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1878" y="270892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entwickeln und pflegen die Controlling-Systeme</a:t>
            </a:r>
            <a:r>
              <a:rPr lang="de-DE" sz="2400" dirty="0"/>
              <a:t>. Sie sichern die </a:t>
            </a:r>
            <a:r>
              <a:rPr lang="de-DE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Datenqualität</a:t>
            </a:r>
            <a:r>
              <a:rPr lang="de-DE" sz="2400" dirty="0"/>
              <a:t> und sorgen für </a:t>
            </a:r>
            <a:r>
              <a:rPr lang="de-DE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entscheidungsrelevante Informationen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3" name="Abgerundete rechteckige Legende 2"/>
          <p:cNvSpPr/>
          <p:nvPr/>
        </p:nvSpPr>
        <p:spPr>
          <a:xfrm>
            <a:off x="395536" y="4221088"/>
            <a:ext cx="3816424" cy="1442314"/>
          </a:xfrm>
          <a:prstGeom prst="wedgeRoundRectCallout">
            <a:avLst>
              <a:gd name="adj1" fmla="val -13678"/>
              <a:gd name="adj2" fmla="val -99851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chemeClr val="tx1"/>
                </a:solidFill>
              </a:rPr>
              <a:t>Die Mitarbeiter aller Unternehmens-bereiche sind </a:t>
            </a:r>
            <a:r>
              <a:rPr lang="de-CH" dirty="0">
                <a:solidFill>
                  <a:schemeClr val="tx1"/>
                </a:solidFill>
              </a:rPr>
              <a:t>dafür </a:t>
            </a:r>
            <a:r>
              <a:rPr lang="de-CH" dirty="0" smtClean="0">
                <a:solidFill>
                  <a:schemeClr val="tx1"/>
                </a:solidFill>
              </a:rPr>
              <a:t>verantwortlich, dass die Daten richtig und aktuell sind. Controller überprüfen und plausibilisieren die Datenqualität.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5" name="Abgerundete rechteckige Legende 4"/>
          <p:cNvSpPr/>
          <p:nvPr/>
        </p:nvSpPr>
        <p:spPr>
          <a:xfrm>
            <a:off x="4572000" y="4149080"/>
            <a:ext cx="4438870" cy="2088232"/>
          </a:xfrm>
          <a:prstGeom prst="wedgeRoundRectCallout">
            <a:avLst>
              <a:gd name="adj1" fmla="val -18153"/>
              <a:gd name="adj2" fmla="val -82207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Controller sichern die </a:t>
            </a:r>
            <a:r>
              <a:rPr lang="de-DE" dirty="0" err="1" smtClean="0">
                <a:solidFill>
                  <a:schemeClr val="tx1"/>
                </a:solidFill>
              </a:rPr>
              <a:t>betriebswirschaft-liche</a:t>
            </a:r>
            <a:r>
              <a:rPr lang="de-DE" dirty="0" smtClean="0">
                <a:solidFill>
                  <a:schemeClr val="tx1"/>
                </a:solidFill>
              </a:rPr>
              <a:t> Transparenz. Durch ihre zukunfts-orientierten Berichte liefern sie wichtige Einblicke. </a:t>
            </a:r>
            <a:r>
              <a:rPr lang="de-DE" dirty="0" err="1" smtClean="0">
                <a:solidFill>
                  <a:schemeClr val="tx1"/>
                </a:solidFill>
              </a:rPr>
              <a:t>Entscheidungsuntestützung</a:t>
            </a:r>
            <a:r>
              <a:rPr lang="de-DE" dirty="0" smtClean="0">
                <a:solidFill>
                  <a:schemeClr val="tx1"/>
                </a:solidFill>
              </a:rPr>
              <a:t> für das Management hat dabei Priorität gegenüber der externen Berichterstattung.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254252" y="620688"/>
            <a:ext cx="5109836" cy="1656184"/>
          </a:xfrm>
          <a:prstGeom prst="wedgeRoundRectCallout">
            <a:avLst>
              <a:gd name="adj1" fmla="val -17124"/>
              <a:gd name="adj2" fmla="val 8349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rgbClr val="000000"/>
                </a:solidFill>
              </a:rPr>
              <a:t>Controller sind für die Gestaltung des Planungs- und Steuerungssystems als auch für dessen kontinuierliche Verbesserung verantwortlich. Controlling-Instrumente müssen jedoch nicht nur richtig konzipiert sein, sondern auch umgesetzt und benutzt werden. 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9" name="Abgerundete rechteckige Legende 8"/>
          <p:cNvSpPr/>
          <p:nvPr/>
        </p:nvSpPr>
        <p:spPr>
          <a:xfrm>
            <a:off x="6032632" y="872716"/>
            <a:ext cx="2978238" cy="1548172"/>
          </a:xfrm>
          <a:prstGeom prst="wedgeRoundRectCallout">
            <a:avLst>
              <a:gd name="adj1" fmla="val -81225"/>
              <a:gd name="adj2" fmla="val -2814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dirty="0" smtClean="0">
                <a:solidFill>
                  <a:schemeClr val="tx1"/>
                </a:solidFill>
              </a:rPr>
              <a:t>Nicht nur G+V- und Bilanzdaten, sondern integriertes </a:t>
            </a:r>
            <a:r>
              <a:rPr lang="de-CH" sz="1600" dirty="0" err="1" smtClean="0">
                <a:solidFill>
                  <a:schemeClr val="tx1"/>
                </a:solidFill>
              </a:rPr>
              <a:t>performance</a:t>
            </a:r>
            <a:r>
              <a:rPr lang="de-CH" sz="1600" dirty="0" smtClean="0">
                <a:solidFill>
                  <a:schemeClr val="tx1"/>
                </a:solidFill>
              </a:rPr>
              <a:t> </a:t>
            </a:r>
            <a:r>
              <a:rPr lang="de-CH" sz="1600" dirty="0" err="1" smtClean="0">
                <a:solidFill>
                  <a:schemeClr val="tx1"/>
                </a:solidFill>
              </a:rPr>
              <a:t>measurement</a:t>
            </a:r>
            <a:r>
              <a:rPr lang="de-CH" sz="1600" dirty="0" smtClean="0">
                <a:solidFill>
                  <a:schemeClr val="tx1"/>
                </a:solidFill>
              </a:rPr>
              <a:t>, Strategiequantifizierung und Frühwarnsysteme.</a:t>
            </a:r>
            <a:endParaRPr lang="de-CH" sz="1600" dirty="0">
              <a:solidFill>
                <a:schemeClr val="tx1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A14E-394B-429F-B729-CE52412227D8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297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 rechteckige Legende 6"/>
          <p:cNvSpPr/>
          <p:nvPr/>
        </p:nvSpPr>
        <p:spPr>
          <a:xfrm>
            <a:off x="323528" y="2132856"/>
            <a:ext cx="4229357" cy="1152128"/>
          </a:xfrm>
          <a:prstGeom prst="wedgeRoundRectCallout">
            <a:avLst>
              <a:gd name="adj1" fmla="val 28523"/>
              <a:gd name="adj2" fmla="val -105260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rgbClr val="FFFFFF"/>
                </a:solidFill>
              </a:rPr>
              <a:t>Auch als Partner der Manager vertreten wir immer die langfristigen Interessen des Unternehmens.</a:t>
            </a:r>
            <a:endParaRPr lang="de-CH" dirty="0">
              <a:solidFill>
                <a:srgbClr val="FFFFFF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15532" y="1052736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2400" dirty="0"/>
              <a:t>sind als </a:t>
            </a:r>
            <a:r>
              <a:rPr lang="de-DE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betriebswirtschaftliches Gewissen </a:t>
            </a:r>
            <a:r>
              <a:rPr lang="de-DE" sz="2400" dirty="0"/>
              <a:t>dem</a:t>
            </a:r>
            <a:r>
              <a:rPr lang="de-DE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Wohl der Organisation </a:t>
            </a:r>
            <a:r>
              <a:rPr lang="de-DE" sz="2400" dirty="0"/>
              <a:t>als Ganzes verpflichtet.  </a:t>
            </a:r>
            <a:endParaRPr lang="de-CH" sz="2400" dirty="0"/>
          </a:p>
        </p:txBody>
      </p:sp>
      <p:sp>
        <p:nvSpPr>
          <p:cNvPr id="3" name="Abgerundete rechteckige Legende 2"/>
          <p:cNvSpPr/>
          <p:nvPr/>
        </p:nvSpPr>
        <p:spPr>
          <a:xfrm>
            <a:off x="539552" y="4005064"/>
            <a:ext cx="3672408" cy="1800200"/>
          </a:xfrm>
          <a:prstGeom prst="wedgeRoundRectCallout">
            <a:avLst>
              <a:gd name="adj1" fmla="val -24095"/>
              <a:gd name="adj2" fmla="val -92063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dirty="0" smtClean="0">
                <a:solidFill>
                  <a:schemeClr val="tx1"/>
                </a:solidFill>
              </a:rPr>
              <a:t>Controller haben auch die </a:t>
            </a:r>
            <a:r>
              <a:rPr lang="de-CH" sz="1600" smtClean="0">
                <a:solidFill>
                  <a:schemeClr val="tx1"/>
                </a:solidFill>
              </a:rPr>
              <a:t>Rolle </a:t>
            </a:r>
            <a:r>
              <a:rPr lang="de-CH" sz="1600" smtClean="0">
                <a:solidFill>
                  <a:schemeClr val="tx1"/>
                </a:solidFill>
              </a:rPr>
              <a:t>des </a:t>
            </a:r>
            <a:r>
              <a:rPr lang="de-CH" sz="1600" dirty="0" smtClean="0">
                <a:solidFill>
                  <a:schemeClr val="tx1"/>
                </a:solidFill>
              </a:rPr>
              <a:t>kritischen Gegenübers. Sie schützen Manager vor </a:t>
            </a:r>
            <a:r>
              <a:rPr lang="de-AT" sz="1600" dirty="0" smtClean="0">
                <a:solidFill>
                  <a:schemeClr val="tx1"/>
                </a:solidFill>
              </a:rPr>
              <a:t>Entscheidungen, die sie aus Sicht kurzfristiger persönlicher Interessen und nicht zum Wohl des Gesamtunternehmens treffen. 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Abgerundete rechteckige Legende 4"/>
          <p:cNvSpPr/>
          <p:nvPr/>
        </p:nvSpPr>
        <p:spPr>
          <a:xfrm>
            <a:off x="5292080" y="2060848"/>
            <a:ext cx="3420390" cy="1152128"/>
          </a:xfrm>
          <a:prstGeom prst="wedgeRoundRectCallout">
            <a:avLst>
              <a:gd name="adj1" fmla="val -999"/>
              <a:gd name="adj2" fmla="val -103180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chemeClr val="tx1"/>
                </a:solidFill>
              </a:rPr>
              <a:t>Dies beinhaltet sowohl das ethisch korrekte Verhalten von Controllern als auch deren Loyalität zum Unternehmen.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A14E-394B-429F-B729-CE52412227D8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297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Macintosh PowerPoint</Application>
  <PresentationFormat>Bildschirmpräsentation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Lukas Rieder</dc:creator>
  <cp:lastModifiedBy>Heimo Losbichler</cp:lastModifiedBy>
  <cp:revision>83</cp:revision>
  <cp:lastPrinted>2013-05-16T19:26:43Z</cp:lastPrinted>
  <dcterms:created xsi:type="dcterms:W3CDTF">2013-01-26T12:25:09Z</dcterms:created>
  <dcterms:modified xsi:type="dcterms:W3CDTF">2013-06-27T23:57:46Z</dcterms:modified>
</cp:coreProperties>
</file>